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14"/>
  </p:handoutMasterIdLst>
  <p:sldIdLst>
    <p:sldId id="422" r:id="rId3"/>
    <p:sldId id="408" r:id="rId4"/>
    <p:sldId id="409" r:id="rId5"/>
    <p:sldId id="392" r:id="rId6"/>
    <p:sldId id="432" r:id="rId8"/>
    <p:sldId id="403" r:id="rId9"/>
    <p:sldId id="417" r:id="rId10"/>
    <p:sldId id="415" r:id="rId11"/>
    <p:sldId id="406" r:id="rId12"/>
    <p:sldId id="331" r:id="rId13"/>
  </p:sldIdLst>
  <p:sldSz cx="9144000" cy="6858000" type="screen4x3"/>
  <p:notesSz cx="6858000" cy="9144000"/>
  <p:custShowLst>
    <p:custShow name="自定义放映 1" id="0">
      <p:sldLst>
        <p:sld r:id="rId4"/>
        <p:sld r:id="rId5"/>
        <p:sld r:id="rId6"/>
        <p:sld r:id="rId9"/>
        <p:sld r:id="rId10"/>
        <p:sld r:id="rId11"/>
        <p:sld r:id="rId12"/>
        <p:sld r:id="rId13"/>
      </p:sldLst>
    </p:custShow>
  </p:custShow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F3300"/>
    <a:srgbClr val="CC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32"/>
  </p:normalViewPr>
  <p:slideViewPr>
    <p:cSldViewPr showGuides="1">
      <p:cViewPr varScale="1">
        <p:scale>
          <a:sx n="10" d="100"/>
          <a:sy n="10" d="100"/>
        </p:scale>
        <p:origin x="-12" y="2328"/>
      </p:cViewPr>
      <p:guideLst>
        <p:guide orient="horz" pos="2188"/>
        <p:guide pos="29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272B281-4A93-462A-91CC-4FAC2347682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49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880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830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342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44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/>
          </p:nvPr>
        </p:nvSpPr>
        <p:spPr bwMode="auto">
          <a:xfrm>
            <a:off x="1292139" y="3469520"/>
            <a:ext cx="6333104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23" name="标题 22"/>
          <p:cNvSpPr>
            <a:spLocks noGrp="1"/>
          </p:cNvSpPr>
          <p:nvPr>
            <p:ph type="title"/>
          </p:nvPr>
        </p:nvSpPr>
        <p:spPr>
          <a:xfrm>
            <a:off x="685902" y="171791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5" y="548680"/>
            <a:ext cx="1728192" cy="648072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79712" y="1628800"/>
            <a:ext cx="4785293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2267744" y="2132856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A7C5CC9-7FB0-46D9-B50B-AF9F1587EE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630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0863"/>
            <a:ext cx="2428875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0" y="3381375"/>
            <a:ext cx="2298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checker dir="vert"/>
  </p:transition>
  <p:hf sldNum="0" hdr="0" ft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fontAlgn="base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5950" indent="-20510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10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10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105" algn="l" rtl="0" fontAlgn="base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657033" y="1099185"/>
            <a:ext cx="5829300" cy="769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猫</a:t>
            </a:r>
            <a:endParaRPr lang="zh-CN" altLang="en-US" sz="4400" b="1" spc="3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225B3C"/>
              </a:clrFrom>
              <a:clrTo>
                <a:srgbClr val="225B3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088" y="3470275"/>
            <a:ext cx="2838450" cy="2838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灯片编号占位符 2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lIns="45720" r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>
              <a:buNone/>
            </a:pPr>
            <a:fld id="{9A0DB2DC-4C9A-4742-B13C-FB6460FD3503}" type="slidenum">
              <a:rPr lang="zh-CN" altLang="en-US" sz="1600" dirty="0">
                <a:solidFill>
                  <a:srgbClr val="7B9899"/>
                </a:solidFill>
              </a:rPr>
            </a:fld>
            <a:endParaRPr lang="zh-CN" altLang="en-US" sz="1600" dirty="0">
              <a:solidFill>
                <a:srgbClr val="7B9899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3506" y="533476"/>
            <a:ext cx="4307589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+mn-ea"/>
                <a:ea typeface="+mn-ea"/>
                <a:cs typeface="+mn-cs"/>
              </a:rPr>
              <a:t>亲近自然</a:t>
            </a:r>
            <a:endParaRPr kumimoji="0" lang="zh-CN" altLang="en-US" sz="80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10020" y="2819416"/>
            <a:ext cx="4288353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+mn-ea"/>
                <a:ea typeface="+mn-ea"/>
                <a:cs typeface="+mn-cs"/>
              </a:rPr>
              <a:t>感受生命</a:t>
            </a:r>
            <a:endParaRPr kumimoji="0" lang="zh-CN" altLang="en-US" sz="80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81584" y="5486346"/>
            <a:ext cx="379142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none" spc="200" normalizeH="0" baseline="0" noProof="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谢谢大家！</a:t>
            </a:r>
            <a:endParaRPr kumimoji="0" lang="zh-CN" altLang="en-US" sz="5400" b="1" i="0" u="none" strike="noStrike" kern="1200" cap="none" spc="200" normalizeH="0" baseline="0" noProof="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6324600"/>
            <a:ext cx="609600" cy="441325"/>
          </a:xfrm>
          <a:noFill/>
          <a:ln>
            <a:noFill/>
          </a:ln>
        </p:spPr>
        <p:txBody>
          <a:bodyPr lIns="45720" r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zh-CN" altLang="en-US" sz="1600" dirty="0">
                <a:solidFill>
                  <a:srgbClr val="FFFFFF"/>
                </a:solidFill>
              </a:rPr>
            </a:fld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14341" name="TextBox 4"/>
          <p:cNvSpPr txBox="1"/>
          <p:nvPr/>
        </p:nvSpPr>
        <p:spPr>
          <a:xfrm>
            <a:off x="457200" y="457200"/>
            <a:ext cx="2133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方正楷体_GBK" pitchFamily="65" charset="-122"/>
                <a:ea typeface="方正楷体_GBK" pitchFamily="65" charset="-122"/>
              </a:rPr>
              <a:t>猜一猜</a:t>
            </a:r>
            <a:r>
              <a:rPr lang="en-US" altLang="zh-CN" sz="3600" b="1" dirty="0">
                <a:solidFill>
                  <a:srgbClr val="FF0000"/>
                </a:solidFill>
                <a:latin typeface="方正楷体_GBK" pitchFamily="65" charset="-122"/>
                <a:ea typeface="方正楷体_GBK" pitchFamily="65" charset="-122"/>
              </a:rPr>
              <a:t>·</a:t>
            </a:r>
            <a:endParaRPr lang="zh-CN" altLang="en-US" sz="3600" b="1" dirty="0">
              <a:solidFill>
                <a:srgbClr val="FF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  <p:sp>
        <p:nvSpPr>
          <p:cNvPr id="14342" name="TextBox 5"/>
          <p:cNvSpPr txBox="1"/>
          <p:nvPr/>
        </p:nvSpPr>
        <p:spPr>
          <a:xfrm>
            <a:off x="609600" y="1776095"/>
            <a:ext cx="3657600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方正楷体_GBK" pitchFamily="65" charset="-122"/>
                <a:ea typeface="方正楷体_GBK" pitchFamily="65" charset="-122"/>
              </a:rPr>
              <a:t>看着像虎不是虎，</a:t>
            </a:r>
            <a:endParaRPr lang="en-US" altLang="zh-CN" sz="3200" dirty="0">
              <a:latin typeface="方正楷体_GBK" pitchFamily="65" charset="-122"/>
              <a:ea typeface="方正楷体_GBK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方正楷体_GBK" pitchFamily="65" charset="-122"/>
                <a:ea typeface="方正楷体_GBK" pitchFamily="65" charset="-122"/>
              </a:rPr>
              <a:t>小巧玲珑惹人疼，</a:t>
            </a:r>
            <a:endParaRPr lang="en-US" altLang="zh-CN" sz="3200" dirty="0">
              <a:latin typeface="方正楷体_GBK" pitchFamily="65" charset="-122"/>
              <a:ea typeface="方正楷体_GBK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方正楷体_GBK" pitchFamily="65" charset="-122"/>
                <a:ea typeface="方正楷体_GBK" pitchFamily="65" charset="-122"/>
              </a:rPr>
              <a:t>细长胡子两边翘，</a:t>
            </a:r>
            <a:endParaRPr lang="en-US" altLang="zh-CN" sz="3200" dirty="0">
              <a:latin typeface="方正楷体_GBK" pitchFamily="65" charset="-122"/>
              <a:ea typeface="方正楷体_GBK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方正楷体_GBK" pitchFamily="65" charset="-122"/>
                <a:ea typeface="方正楷体_GBK" pitchFamily="65" charset="-122"/>
              </a:rPr>
              <a:t>开口就是喵喵叫。</a:t>
            </a:r>
            <a:endParaRPr lang="zh-CN" altLang="en-US" sz="3200" dirty="0">
              <a:latin typeface="方正楷体_GBK" pitchFamily="65" charset="-122"/>
              <a:ea typeface="方正楷体_GBK" pitchFamily="65" charset="-122"/>
            </a:endParaRPr>
          </a:p>
        </p:txBody>
      </p:sp>
      <p:pic>
        <p:nvPicPr>
          <p:cNvPr id="7" name="图片 6" descr="3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91685" y="1905635"/>
            <a:ext cx="3709035" cy="2787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4" name="TextBox 7"/>
          <p:cNvSpPr txBox="1"/>
          <p:nvPr/>
        </p:nvSpPr>
        <p:spPr>
          <a:xfrm>
            <a:off x="762000" y="5410200"/>
            <a:ext cx="7162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sz="3200" b="1" dirty="0"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6324600"/>
            <a:ext cx="609600" cy="441325"/>
          </a:xfrm>
          <a:noFill/>
          <a:ln>
            <a:noFill/>
          </a:ln>
        </p:spPr>
        <p:txBody>
          <a:bodyPr lIns="45720" r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zh-CN" altLang="en-US" sz="1600" dirty="0">
                <a:solidFill>
                  <a:srgbClr val="FFFFFF"/>
                </a:solidFill>
              </a:rPr>
            </a:fld>
            <a:endParaRPr lang="zh-CN" altLang="en-US" sz="1600" dirty="0">
              <a:solidFill>
                <a:srgbClr val="FFFFFF"/>
              </a:solidFill>
            </a:endParaRPr>
          </a:p>
        </p:txBody>
      </p:sp>
      <p:pic>
        <p:nvPicPr>
          <p:cNvPr id="16389" name="图片 4" descr="6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371600"/>
            <a:ext cx="3810000" cy="3343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486535" y="531495"/>
            <a:ext cx="63627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>
                <a:latin typeface="方正楷体_GBK" pitchFamily="65" charset="-122"/>
                <a:ea typeface="方正楷体_GBK" pitchFamily="65" charset="-122"/>
                <a:sym typeface="+mn-ea"/>
              </a:rPr>
              <a:t>今天我们一起走进老舍先生的</a:t>
            </a:r>
            <a:r>
              <a:rPr lang="en-US" altLang="zh-CN" sz="3200" b="1" dirty="0">
                <a:latin typeface="方正楷体_GBK" pitchFamily="65" charset="-122"/>
                <a:ea typeface="方正楷体_GBK" pitchFamily="65" charset="-122"/>
                <a:sym typeface="+mn-ea"/>
              </a:rPr>
              <a:t>《</a:t>
            </a:r>
            <a:r>
              <a:rPr lang="zh-CN" altLang="en-US" sz="3200" b="1" dirty="0">
                <a:latin typeface="方正楷体_GBK" pitchFamily="65" charset="-122"/>
                <a:ea typeface="方正楷体_GBK" pitchFamily="65" charset="-122"/>
                <a:sym typeface="+mn-ea"/>
              </a:rPr>
              <a:t>猫</a:t>
            </a:r>
            <a:r>
              <a:rPr lang="en-US" altLang="zh-CN" sz="3200" b="1" dirty="0">
                <a:latin typeface="方正楷体_GBK" pitchFamily="65" charset="-122"/>
                <a:ea typeface="方正楷体_GBK" pitchFamily="65" charset="-122"/>
                <a:sym typeface="+mn-ea"/>
              </a:rPr>
              <a:t>》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4694555" y="2369185"/>
            <a:ext cx="315468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作者怎样描写</a:t>
            </a: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猫的性格特点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找出重点词语，体会古怪。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/>
          <p:nvPr/>
        </p:nvSpPr>
        <p:spPr>
          <a:xfrm>
            <a:off x="194310" y="1149350"/>
            <a:ext cx="8754110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2400" b="1" dirty="0">
                <a:latin typeface="Tahoma" panose="020B0604030504040204" pitchFamily="34" charset="0"/>
                <a:ea typeface="楷体_GB2312" pitchFamily="1" charset="-122"/>
              </a:rPr>
              <a:t>         </a:t>
            </a:r>
            <a:r>
              <a:rPr lang="zh-CN" altLang="en-US" sz="3200" b="1" dirty="0">
                <a:solidFill>
                  <a:schemeClr val="tx1"/>
                </a:solidFill>
                <a:latin typeface="Tahoma" panose="020B0604030504040204" pitchFamily="34" charset="0"/>
                <a:ea typeface="楷体_GB2312" pitchFamily="1" charset="-122"/>
              </a:rPr>
              <a:t>说它</a:t>
            </a:r>
            <a:r>
              <a:rPr lang="zh-CN" altLang="en-US" sz="3200" b="1" dirty="0">
                <a:solidFill>
                  <a:srgbClr val="00B0F0"/>
                </a:solidFill>
                <a:latin typeface="Tahoma" panose="020B0604030504040204" pitchFamily="34" charset="0"/>
                <a:ea typeface="楷体_GB2312" pitchFamily="1" charset="-122"/>
              </a:rPr>
              <a:t>老实</a:t>
            </a:r>
            <a:r>
              <a:rPr lang="zh-CN" altLang="en-US" sz="3200" b="1" dirty="0">
                <a:solidFill>
                  <a:schemeClr val="tx1"/>
                </a:solidFill>
                <a:latin typeface="Tahoma" panose="020B0604030504040204" pitchFamily="34" charset="0"/>
                <a:ea typeface="楷体_GB2312" pitchFamily="1" charset="-122"/>
              </a:rPr>
              <a:t>吧</a:t>
            </a:r>
            <a:r>
              <a:rPr lang="zh-CN" altLang="en-US" sz="3200" b="1" dirty="0">
                <a:latin typeface="Tahoma" panose="020B0604030504040204" pitchFamily="34" charset="0"/>
                <a:ea typeface="楷体_GB2312" pitchFamily="1" charset="-122"/>
              </a:rPr>
              <a:t>，它的确</a:t>
            </a:r>
            <a:r>
              <a:rPr lang="zh-CN" altLang="en-US" sz="3200" b="1" dirty="0">
                <a:latin typeface="Times New Roman" panose="02020603050405020304" pitchFamily="18" charset="0"/>
                <a:ea typeface="楷体_GB2312" pitchFamily="1" charset="-122"/>
              </a:rPr>
              <a:t>有时候</a:t>
            </a:r>
            <a:r>
              <a:rPr lang="zh-CN" altLang="en-US" sz="3200" b="1" dirty="0">
                <a:latin typeface="Tahoma" panose="020B0604030504040204" pitchFamily="34" charset="0"/>
                <a:ea typeface="楷体_GB2312" pitchFamily="1" charset="-122"/>
              </a:rPr>
              <a:t>很乖。它会找个暖和的地方，成天睡大觉，无忧无虑，什么事也不过问。</a:t>
            </a:r>
            <a:r>
              <a:rPr lang="zh-CN" altLang="en-US" sz="3200" b="1" dirty="0">
                <a:solidFill>
                  <a:schemeClr val="tx1"/>
                </a:solidFill>
                <a:latin typeface="Tahoma" panose="020B0604030504040204" pitchFamily="34" charset="0"/>
                <a:ea typeface="楷体_GB2312" pitchFamily="1" charset="-122"/>
              </a:rPr>
              <a:t>可是，它决定要出去玩玩</a:t>
            </a:r>
            <a:r>
              <a:rPr lang="zh-CN" altLang="en-US" sz="3200" b="1" dirty="0">
                <a:latin typeface="Tahoma" panose="020B0604030504040204" pitchFamily="34" charset="0"/>
                <a:ea typeface="楷体_GB2312" pitchFamily="1" charset="-122"/>
              </a:rPr>
              <a:t>，就会出走一天一夜，任凭谁怎么呼唤，它也不肯回来。</a:t>
            </a:r>
            <a:r>
              <a:rPr lang="zh-CN" altLang="en-US" sz="3200" b="1" dirty="0">
                <a:solidFill>
                  <a:schemeClr val="tx1"/>
                </a:solidFill>
                <a:latin typeface="Tahoma" panose="020B0604030504040204" pitchFamily="34" charset="0"/>
                <a:ea typeface="楷体_GB2312" pitchFamily="1" charset="-122"/>
              </a:rPr>
              <a:t>说它</a:t>
            </a:r>
            <a:r>
              <a:rPr lang="zh-CN" altLang="en-US" sz="3200" b="1" dirty="0">
                <a:solidFill>
                  <a:srgbClr val="00B0F0"/>
                </a:solidFill>
                <a:latin typeface="Tahoma" panose="020B0604030504040204" pitchFamily="34" charset="0"/>
                <a:ea typeface="楷体_GB2312" pitchFamily="1" charset="-122"/>
              </a:rPr>
              <a:t>贪玩</a:t>
            </a:r>
            <a:r>
              <a:rPr lang="zh-CN" altLang="en-US" sz="3200" b="1" dirty="0">
                <a:solidFill>
                  <a:schemeClr val="tx1"/>
                </a:solidFill>
                <a:latin typeface="Tahoma" panose="020B0604030504040204" pitchFamily="34" charset="0"/>
                <a:ea typeface="楷体_GB2312" pitchFamily="1" charset="-122"/>
              </a:rPr>
              <a:t>吧</a:t>
            </a:r>
            <a:r>
              <a:rPr lang="zh-CN" altLang="en-US" sz="3200" b="1" dirty="0">
                <a:latin typeface="Tahoma" panose="020B0604030504040204" pitchFamily="34" charset="0"/>
                <a:ea typeface="楷体_GB2312" pitchFamily="1" charset="-122"/>
              </a:rPr>
              <a:t>，的确是呀，要不怎么会一天一夜不回家呢？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1" charset="-122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1" charset="-122"/>
              </a:rPr>
              <a:t>可是，它听到老鼠的一点响动，又是多么</a:t>
            </a:r>
            <a:r>
              <a:rPr lang="zh-CN" altLang="en-US" sz="3200" b="1" dirty="0">
                <a:solidFill>
                  <a:srgbClr val="00B0F0"/>
                </a:solidFill>
                <a:latin typeface="Arial" panose="020B0604020202020204" pitchFamily="34" charset="0"/>
                <a:ea typeface="楷体_GB2312" pitchFamily="1" charset="-122"/>
              </a:rPr>
              <a:t>尽职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1" charset="-122"/>
              </a:rPr>
              <a:t>。它屏息凝视，一等就是几个钟头，非把老鼠等出来不可！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9939" name="Text Box 4"/>
          <p:cNvSpPr txBox="1"/>
          <p:nvPr/>
        </p:nvSpPr>
        <p:spPr>
          <a:xfrm>
            <a:off x="1007428" y="565468"/>
            <a:ext cx="71294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1" charset="-122"/>
              </a:rPr>
              <a:t>猫的性格实在有些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古怪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1" charset="-122"/>
              </a:rPr>
              <a:t>。</a:t>
            </a:r>
            <a:endParaRPr lang="zh-CN" altLang="en-US" sz="3200" b="1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9941" name="灯片编号占位符 1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6324600"/>
            <a:ext cx="609600" cy="441325"/>
          </a:xfrm>
          <a:noFill/>
          <a:ln>
            <a:noFill/>
          </a:ln>
        </p:spPr>
        <p:txBody>
          <a:bodyPr lIns="45720" r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zh-CN" altLang="en-US" sz="1600" dirty="0">
                <a:solidFill>
                  <a:srgbClr val="FFFFFF"/>
                </a:solidFill>
              </a:rPr>
            </a:fld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85800" y="295275"/>
            <a:ext cx="7545705" cy="5422265"/>
          </a:xfrm>
        </p:spPr>
        <p:txBody>
          <a:bodyPr/>
          <a:lstStyle/>
          <a:p>
            <a:pPr algn="l"/>
            <a:br>
              <a:rPr lang="zh-CN" altLang="en-US" sz="3200" b="1">
                <a:uFillTx/>
                <a:cs typeface="楷体" panose="02010609060101010101" pitchFamily="49" charset="-122"/>
                <a:sym typeface="+mn-ea"/>
              </a:rPr>
            </a:br>
            <a:r>
              <a:rPr lang="zh-CN" altLang="en-US" sz="3200" b="1">
                <a:uFillTx/>
                <a:cs typeface="楷体" panose="02010609060101010101" pitchFamily="49" charset="-122"/>
                <a:sym typeface="+mn-ea"/>
              </a:rPr>
              <a:t>    它要是高兴，能比谁都温柔可亲：用身子蹭你的腿，把脖子伸出来让你给它抓痒，或是在你写作的时候，跳上桌来，在稿纸上踩印几朵小梅花。它还会丰富多腔地叫唤，长短不同，粗细各异，变化多端。在不叫的时候，它还会咕噜咕噜地给自己解闷。这可都凭它的高兴。它若是不高兴啊，无论谁说多少好话，它也一声不出。</a:t>
            </a:r>
            <a:br>
              <a:rPr lang="zh-CN" altLang="en-US" sz="3200" b="1">
                <a:uFillTx/>
                <a:cs typeface="楷体" panose="02010609060101010101" pitchFamily="49" charset="-122"/>
                <a:sym typeface="+mn-ea"/>
              </a:rPr>
            </a:br>
            <a:r>
              <a:rPr lang="zh-CN" altLang="en-US" sz="3200" b="1">
                <a:uFillTx/>
                <a:cs typeface="楷体" panose="02010609060101010101" pitchFamily="49" charset="-122"/>
                <a:sym typeface="+mn-ea"/>
              </a:rPr>
              <a:t>   它</a:t>
            </a:r>
            <a:r>
              <a:rPr lang="zh-CN" altLang="en-US" sz="3200" b="1">
                <a:solidFill>
                  <a:srgbClr val="FF0000"/>
                </a:solidFill>
                <a:uFillTx/>
                <a:cs typeface="楷体" panose="02010609060101010101" pitchFamily="49" charset="-122"/>
                <a:sym typeface="+mn-ea"/>
              </a:rPr>
              <a:t>什么都怕</a:t>
            </a:r>
            <a:r>
              <a:rPr lang="zh-CN" altLang="en-US" sz="3200" b="1">
                <a:uFillTx/>
                <a:cs typeface="楷体" panose="02010609060101010101" pitchFamily="49" charset="-122"/>
                <a:sym typeface="+mn-ea"/>
              </a:rPr>
              <a:t>，总想藏起来。可是它又那么</a:t>
            </a:r>
            <a:r>
              <a:rPr lang="zh-CN" altLang="en-US" sz="3200" b="1">
                <a:solidFill>
                  <a:srgbClr val="FF0000"/>
                </a:solidFill>
                <a:uFillTx/>
                <a:cs typeface="楷体" panose="02010609060101010101" pitchFamily="49" charset="-122"/>
                <a:sym typeface="+mn-ea"/>
              </a:rPr>
              <a:t>勇猛</a:t>
            </a:r>
            <a:r>
              <a:rPr lang="zh-CN" altLang="en-US" sz="3200" b="1">
                <a:uFillTx/>
                <a:cs typeface="楷体" panose="02010609060101010101" pitchFamily="49" charset="-122"/>
                <a:sym typeface="+mn-ea"/>
              </a:rPr>
              <a:t>，不要说见着小虫和老鼠，就是遇上蛇也敢斗一斗。</a:t>
            </a:r>
            <a:br>
              <a:rPr lang="zh-CN" altLang="en-US" sz="3200" b="1">
                <a:solidFill>
                  <a:schemeClr val="tx1"/>
                </a:solidFill>
                <a:uFillTx/>
                <a:cs typeface="楷体" panose="02010609060101010101" pitchFamily="49" charset="-122"/>
              </a:rPr>
            </a:br>
            <a:endParaRPr lang="zh-CN" altLang="en-US" sz="3200"/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slide0053_image07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4225" y="2553335"/>
            <a:ext cx="3606800" cy="25190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9" descr="猫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13" y="2552700"/>
            <a:ext cx="3040062" cy="2519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3" descr="u=2603842498,2493509840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063" y="0"/>
            <a:ext cx="3013075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2" descr="42359169245202857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775" y="0"/>
            <a:ext cx="2808288" cy="210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" descr="1bfde0fe9925bc313559c83f5edf8db1cb13701d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663825" cy="1998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5" name="Rectangle 4"/>
          <p:cNvSpPr/>
          <p:nvPr/>
        </p:nvSpPr>
        <p:spPr>
          <a:xfrm>
            <a:off x="730250" y="239713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1" charset="-122"/>
              </a:rPr>
              <a:t>老实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56328" name="Rectangle 6"/>
          <p:cNvSpPr/>
          <p:nvPr/>
        </p:nvSpPr>
        <p:spPr>
          <a:xfrm>
            <a:off x="3707765" y="1054735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1" charset="-122"/>
              </a:rPr>
              <a:t>贪玩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56329" name="Rectangle 7"/>
          <p:cNvSpPr/>
          <p:nvPr/>
        </p:nvSpPr>
        <p:spPr>
          <a:xfrm>
            <a:off x="6606858" y="-317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 b="1" dirty="0">
                <a:latin typeface="Arial" panose="020B0604020202020204" pitchFamily="34" charset="0"/>
                <a:ea typeface="楷体_GB2312" pitchFamily="1" charset="-122"/>
              </a:rPr>
              <a:t>尽职</a:t>
            </a:r>
            <a:endParaRPr lang="zh-CN" altLang="en-US" sz="4000" b="1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56331" name="Rectangle 9"/>
          <p:cNvSpPr/>
          <p:nvPr/>
        </p:nvSpPr>
        <p:spPr>
          <a:xfrm>
            <a:off x="981075" y="4370705"/>
            <a:ext cx="222250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 b="1" dirty="0">
                <a:latin typeface="Arial" panose="020B0604020202020204" pitchFamily="34" charset="0"/>
                <a:ea typeface="楷体_GB2312" pitchFamily="1" charset="-122"/>
              </a:rPr>
              <a:t>什么都怕</a:t>
            </a:r>
            <a:endParaRPr lang="zh-CN" altLang="en-US" sz="4000" b="1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56333" name="Rectangle 11"/>
          <p:cNvSpPr/>
          <p:nvPr/>
        </p:nvSpPr>
        <p:spPr>
          <a:xfrm>
            <a:off x="5580380" y="2885758"/>
            <a:ext cx="120396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 b="1" dirty="0">
                <a:latin typeface="Arial" panose="020B0604020202020204" pitchFamily="34" charset="0"/>
                <a:ea typeface="楷体_GB2312" pitchFamily="1" charset="-122"/>
              </a:rPr>
              <a:t>勇猛</a:t>
            </a:r>
            <a:endParaRPr lang="zh-CN" altLang="en-US" sz="4000" b="1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4388" y="2420938"/>
            <a:ext cx="1662112" cy="36004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 eaLnBrk="0" hangingPunct="0"/>
            <a:r>
              <a:rPr lang="zh-CN" altLang="en-US" sz="9600" b="1" dirty="0">
                <a:latin typeface="楷体" panose="02010609060101010101" pitchFamily="49" charset="-122"/>
                <a:ea typeface="楷体" panose="02010609060101010101" pitchFamily="49" charset="-122"/>
              </a:rPr>
              <a:t>古怪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193" name="灯片编号占位符 1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6324600"/>
            <a:ext cx="609600" cy="441325"/>
          </a:xfrm>
          <a:noFill/>
          <a:ln>
            <a:noFill/>
          </a:ln>
        </p:spPr>
        <p:txBody>
          <a:bodyPr lIns="45720" r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zh-CN" altLang="en-US" sz="1600" dirty="0">
                <a:solidFill>
                  <a:srgbClr val="FFFFFF"/>
                </a:solidFill>
              </a:rPr>
            </a:fld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/>
      <p:bldP spid="56328" grpId="0"/>
      <p:bldP spid="56329" grpId="0"/>
      <p:bldP spid="56331" grpId="0"/>
      <p:bldP spid="56333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6324600"/>
            <a:ext cx="609600" cy="441325"/>
          </a:xfrm>
          <a:noFill/>
          <a:ln>
            <a:noFill/>
          </a:ln>
        </p:spPr>
        <p:txBody>
          <a:bodyPr lIns="45720" r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zh-CN" altLang="en-US" sz="1600" dirty="0">
                <a:solidFill>
                  <a:srgbClr val="FFFFFF"/>
                </a:solidFill>
              </a:rPr>
            </a:fld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57466" y="2438426"/>
            <a:ext cx="4952869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叶根友毛笔行书2.0版" pitchFamily="2" charset="-122"/>
                <a:ea typeface="叶根友毛笔行书2.0版" pitchFamily="2" charset="-122"/>
                <a:cs typeface="+mn-cs"/>
              </a:rPr>
              <a:t>课堂小结</a:t>
            </a:r>
            <a:endParaRPr kumimoji="0" lang="zh-CN" altLang="en-US" sz="80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叶根友毛笔行书2.0版" pitchFamily="2" charset="-122"/>
              <a:ea typeface="叶根友毛笔行书2.0版" pitchFamily="2" charset="-122"/>
              <a:cs typeface="+mn-cs"/>
            </a:endParaRPr>
          </a:p>
        </p:txBody>
      </p:sp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灯片编号占位符 3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6324600"/>
            <a:ext cx="609600" cy="441325"/>
          </a:xfrm>
          <a:noFill/>
          <a:ln>
            <a:noFill/>
          </a:ln>
        </p:spPr>
        <p:txBody>
          <a:bodyPr lIns="45720" r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zh-CN" altLang="en-US" sz="1600" dirty="0">
                <a:solidFill>
                  <a:srgbClr val="FFFFFF"/>
                </a:solidFill>
              </a:rPr>
            </a:fld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56325" name="矩形 4"/>
          <p:cNvSpPr/>
          <p:nvPr/>
        </p:nvSpPr>
        <p:spPr>
          <a:xfrm>
            <a:off x="1143000" y="838200"/>
            <a:ext cx="73152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latin typeface="方正楷体_GBK" pitchFamily="65" charset="-122"/>
                <a:ea typeface="方正楷体_GBK" pitchFamily="65" charset="-122"/>
              </a:rPr>
              <a:t>作者怎样描写</a:t>
            </a:r>
            <a:r>
              <a:rPr lang="zh-CN" altLang="en-US" sz="4000" b="1" dirty="0">
                <a:solidFill>
                  <a:schemeClr val="accent2"/>
                </a:solidFill>
                <a:latin typeface="方正楷体_GBK" pitchFamily="65" charset="-122"/>
                <a:ea typeface="方正楷体_GBK" pitchFamily="65" charset="-122"/>
              </a:rPr>
              <a:t>猫的性格特点</a:t>
            </a:r>
            <a:r>
              <a:rPr lang="zh-CN" altLang="en-US" sz="4000" b="1" dirty="0">
                <a:latin typeface="方正楷体_GBK" pitchFamily="65" charset="-122"/>
                <a:ea typeface="方正楷体_GBK" pitchFamily="65" charset="-122"/>
              </a:rPr>
              <a:t>？找出重点词语，体会古怪。</a:t>
            </a:r>
            <a:endParaRPr lang="en-US" altLang="zh-CN" sz="4000" b="1" dirty="0">
              <a:latin typeface="方正楷体_GBK" pitchFamily="65" charset="-122"/>
              <a:ea typeface="方正楷体_GBK" pitchFamily="65" charset="-122"/>
            </a:endParaRPr>
          </a:p>
        </p:txBody>
      </p:sp>
      <p:sp>
        <p:nvSpPr>
          <p:cNvPr id="56326" name="矩形 5"/>
          <p:cNvSpPr/>
          <p:nvPr/>
        </p:nvSpPr>
        <p:spPr>
          <a:xfrm>
            <a:off x="1524000" y="2514600"/>
            <a:ext cx="6019800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老实    贪玩   尽职  </a:t>
            </a:r>
            <a:endParaRPr lang="en-US" altLang="zh-CN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胆小    勇猛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36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endParaRPr lang="en-US" altLang="zh-CN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3"/>
          <p:cNvSpPr txBox="1"/>
          <p:nvPr/>
        </p:nvSpPr>
        <p:spPr>
          <a:xfrm>
            <a:off x="250825" y="2276475"/>
            <a:ext cx="8497888" cy="36366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 dirty="0">
                <a:latin typeface="Arial" panose="020B0604020202020204" pitchFamily="34" charset="0"/>
                <a:ea typeface="楷体_GB2312" pitchFamily="1" charset="-122"/>
              </a:rPr>
              <a:t>小练笔：</a:t>
            </a:r>
            <a:endParaRPr lang="en-US" altLang="zh-CN" sz="4000" b="1" dirty="0">
              <a:latin typeface="Arial" panose="020B0604020202020204" pitchFamily="34" charset="0"/>
              <a:ea typeface="楷体_GB2312" pitchFamily="1" charset="-122"/>
            </a:endParaRPr>
          </a:p>
          <a:p>
            <a:pPr eaLnBrk="0" hangingPunct="0"/>
            <a:r>
              <a:rPr lang="en-US" altLang="zh-CN" sz="4000" b="1" dirty="0">
                <a:latin typeface="Arial" panose="020B0604020202020204" pitchFamily="34" charset="0"/>
                <a:ea typeface="楷体_GB2312" pitchFamily="1" charset="-122"/>
              </a:rPr>
              <a:t>       </a:t>
            </a:r>
            <a:r>
              <a:rPr lang="zh-CN" altLang="en-US" sz="4000" b="1" dirty="0">
                <a:latin typeface="Arial" panose="020B0604020202020204" pitchFamily="34" charset="0"/>
                <a:ea typeface="楷体_GB2312" pitchFamily="1" charset="-122"/>
              </a:rPr>
              <a:t>仿照老舍先生用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具体事例</a:t>
            </a:r>
            <a:r>
              <a:rPr lang="zh-CN" altLang="en-US" sz="4000" b="1" dirty="0">
                <a:latin typeface="Arial" panose="020B0604020202020204" pitchFamily="34" charset="0"/>
                <a:ea typeface="楷体_GB2312" pitchFamily="1" charset="-122"/>
              </a:rPr>
              <a:t>描写猫特点的方法，请你也用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一件或两件具体事例</a:t>
            </a:r>
            <a:r>
              <a:rPr lang="zh-CN" altLang="en-US" sz="4000" b="1" dirty="0">
                <a:latin typeface="Arial" panose="020B0604020202020204" pitchFamily="34" charset="0"/>
                <a:ea typeface="楷体_GB2312" pitchFamily="1" charset="-122"/>
              </a:rPr>
              <a:t>来写一写你喜欢的小动物吧！</a:t>
            </a:r>
            <a:endParaRPr lang="zh-CN" altLang="en-US" sz="4000" b="1" dirty="0">
              <a:latin typeface="Arial" panose="020B0604020202020204" pitchFamily="34" charset="0"/>
              <a:ea typeface="楷体_GB2312" pitchFamily="1" charset="-122"/>
            </a:endParaRPr>
          </a:p>
          <a:p>
            <a:pPr eaLnBrk="0" hangingPunct="0"/>
            <a:endParaRPr lang="zh-CN" altLang="en-US" sz="3200" b="1" dirty="0">
              <a:latin typeface="Arial" panose="020B0604020202020204" pitchFamily="34" charset="0"/>
              <a:ea typeface="楷体_GB2312" pitchFamily="1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200" dirty="0">
                <a:latin typeface="Arial" panose="020B0604020202020204" pitchFamily="34" charset="0"/>
                <a:ea typeface="楷体_GB2312" pitchFamily="1" charset="-122"/>
              </a:rPr>
              <a:t> </a:t>
            </a:r>
            <a:endParaRPr lang="zh-CN" altLang="en-US" sz="3200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61443" name="灯片编号占位符 1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6324600"/>
            <a:ext cx="609600" cy="441325"/>
          </a:xfrm>
          <a:noFill/>
          <a:ln>
            <a:noFill/>
          </a:ln>
        </p:spPr>
        <p:txBody>
          <a:bodyPr lIns="45720" r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/>
            <a:fld id="{9A0DB2DC-4C9A-4742-B13C-FB6460FD3503}" type="slidenum">
              <a:rPr lang="zh-CN" altLang="en-US" sz="1600" dirty="0">
                <a:solidFill>
                  <a:srgbClr val="FFFFFF"/>
                </a:solidFill>
              </a:rPr>
            </a:fld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61444" name="TextBox 3"/>
          <p:cNvSpPr txBox="1"/>
          <p:nvPr/>
        </p:nvSpPr>
        <p:spPr>
          <a:xfrm>
            <a:off x="685800" y="685800"/>
            <a:ext cx="5029200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400" dirty="0">
                <a:solidFill>
                  <a:schemeClr val="accent2"/>
                </a:solidFill>
                <a:latin typeface="Arial" panose="020B0604020202020204" pitchFamily="34" charset="0"/>
                <a:ea typeface="楷体_GB2312" pitchFamily="1" charset="-122"/>
              </a:rPr>
              <a:t>课后作业</a:t>
            </a:r>
            <a:endParaRPr lang="zh-CN" altLang="en-US" sz="5400" dirty="0">
              <a:solidFill>
                <a:schemeClr val="accent2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theme/theme1.xml><?xml version="1.0" encoding="utf-8"?>
<a:theme xmlns:a="http://schemas.openxmlformats.org/drawingml/2006/main" name="中文母版（无彩条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597</Words>
  <Application>WPS 演示</Application>
  <PresentationFormat>全屏显示(4:3)</PresentationFormat>
  <Paragraphs>72</Paragraphs>
  <Slides>10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  <vt:variant>
        <vt:lpstr>自定义放映</vt:lpstr>
      </vt:variant>
      <vt:variant>
        <vt:i4>1</vt:i4>
      </vt:variant>
    </vt:vector>
  </HeadingPairs>
  <TitlesOfParts>
    <vt:vector size="27" baseType="lpstr">
      <vt:lpstr>Arial</vt:lpstr>
      <vt:lpstr>宋体</vt:lpstr>
      <vt:lpstr>Wingdings</vt:lpstr>
      <vt:lpstr>楷体</vt:lpstr>
      <vt:lpstr>Calibri Light</vt:lpstr>
      <vt:lpstr>方正楷体_GBK</vt:lpstr>
      <vt:lpstr>Arial Unicode MS</vt:lpstr>
      <vt:lpstr>Tahoma</vt:lpstr>
      <vt:lpstr>楷体_GB2312</vt:lpstr>
      <vt:lpstr>新宋体</vt:lpstr>
      <vt:lpstr>Times New Roman</vt:lpstr>
      <vt:lpstr>叶根友毛笔行书2.0版</vt:lpstr>
      <vt:lpstr>仿宋</vt:lpstr>
      <vt:lpstr>微软雅黑</vt:lpstr>
      <vt:lpstr>Calibri</vt:lpstr>
      <vt:lpstr>中文母版（无彩条）</vt:lpstr>
      <vt:lpstr>PowerPoint 演示文稿</vt:lpstr>
      <vt:lpstr>PowerPoint 演示文稿</vt:lpstr>
      <vt:lpstr>PowerPoint 演示文稿</vt:lpstr>
      <vt:lpstr>PowerPoint 演示文稿</vt:lpstr>
      <vt:lpstr>     它要是高兴，能比谁都温柔可亲：用身子蹭你的腿，把脖子伸出来让你给它抓痒，或是在你写作的时候，跳上桌来，在稿纸上踩印几朵小梅花。它还会丰富多腔地叫唤，长短不同，粗细各异，变化多端。在不叫的时候，它还会咕噜咕噜地给自己解闷。这可都凭它的高兴。它若是不高兴啊，无论谁说多少好话，它也一声不出。    它什么都怕，总想藏起来。可是它又那么勇猛，不要说见着小虫和老鼠，就是遇上蛇也敢斗一斗。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131</cp:revision>
  <dcterms:created xsi:type="dcterms:W3CDTF">2014-02-26T10:09:00Z</dcterms:created>
  <dcterms:modified xsi:type="dcterms:W3CDTF">2021-10-22T05:07:18Z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5FB75D2B8D81475298260942DB07B2C1</vt:lpwstr>
  </property>
</Properties>
</file>